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37" r:id="rId3"/>
    <p:sldId id="498" r:id="rId4"/>
    <p:sldId id="499" r:id="rId5"/>
    <p:sldId id="500" r:id="rId6"/>
    <p:sldId id="502" r:id="rId7"/>
    <p:sldId id="503" r:id="rId8"/>
    <p:sldId id="504" r:id="rId9"/>
    <p:sldId id="505" r:id="rId10"/>
    <p:sldId id="506" r:id="rId11"/>
    <p:sldId id="507" r:id="rId12"/>
    <p:sldId id="508" r:id="rId13"/>
    <p:sldId id="509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437"/>
            <p14:sldId id="498"/>
            <p14:sldId id="499"/>
            <p14:sldId id="500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67318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26-Nov-23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246B-8D68-4203-9564-CACB3B86F80F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9F9-5EEE-4B58-B566-DF0E9F5BBF08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B6C-3F42-4923-8DBE-46FCDB15FDD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39C-9FDF-48B0-A839-CEA2A9916E7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8255-1086-42E1-B8C2-E12713EB435A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2EB7-FADA-460E-A7E7-D086FAFBC63B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D85-32B6-41AC-B4D8-74243A640E3D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1E4-5C8A-4254-BDFB-E08904317180}" type="datetime1">
              <a:rPr lang="en-US" smtClean="0"/>
              <a:t>26-Nov-23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F03D-5B5C-4B35-9FA6-018A959079B3}" type="datetime1">
              <a:rPr lang="en-US" smtClean="0"/>
              <a:t>26-Nov-23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446C-78A1-4EB2-8D88-CDA95B91E019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3D0C-B8DE-4D73-BE3C-95E3A4A17A8F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9B75-D8FD-4ACD-B0DD-9FE4A3F878D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DR SNSRCAS, CBE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Human Centered Design Thinking </a:t>
            </a:r>
            <a:r>
              <a:rPr lang="en-US" b="1" dirty="0" smtClean="0"/>
              <a:t>Fundamentals</a:t>
            </a:r>
            <a:br>
              <a:rPr lang="en-US" b="1" dirty="0" smtClean="0"/>
            </a:br>
            <a:r>
              <a:rPr lang="en-US" b="1" dirty="0" smtClean="0"/>
              <a:t>21PCA204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 MCA  ODD SEM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UNIT V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dirty="0"/>
              <a:t>Focus on the right metrics for the right insights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00B3-77C8-4ADC-8A81-51596630359A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Focus on the right metrics for the </a:t>
            </a:r>
            <a:r>
              <a:rPr lang="en-US" dirty="0" smtClean="0"/>
              <a:t>right insights</a:t>
            </a:r>
          </a:p>
          <a:p>
            <a:r>
              <a:rPr lang="en-US" dirty="0"/>
              <a:t>At Pandora, the product team acquired more than 70 million active monthly users</a:t>
            </a:r>
          </a:p>
          <a:p>
            <a:r>
              <a:rPr lang="en-US" dirty="0"/>
              <a:t>with just 40 engineers by sticking to a strict process of generating, culling, and</a:t>
            </a:r>
          </a:p>
          <a:p>
            <a:r>
              <a:rPr lang="en-US" dirty="0"/>
              <a:t>source: Product Management by Numbers</a:t>
            </a:r>
          </a:p>
          <a:p>
            <a:r>
              <a:rPr lang="en-US" dirty="0"/>
              <a:t>source: Value Complexity</a:t>
            </a:r>
          </a:p>
          <a:p>
            <a:r>
              <a:rPr lang="en-US" dirty="0"/>
              <a:t>123</a:t>
            </a:r>
          </a:p>
          <a:p>
            <a:r>
              <a:rPr lang="en-US" dirty="0"/>
              <a:t>prioritizing feature ideas. Team members would generate 60 to 80 ideas and then</a:t>
            </a:r>
          </a:p>
          <a:p>
            <a:r>
              <a:rPr lang="en-US" dirty="0"/>
              <a:t>defend each idea by explaining the specific success metrics and time required.</a:t>
            </a:r>
          </a:p>
          <a:p>
            <a:r>
              <a:rPr lang="en-US" dirty="0"/>
              <a:t>Scope was then expressed in dollar amounts. Features requiring one engineer one</a:t>
            </a:r>
          </a:p>
          <a:p>
            <a:r>
              <a:rPr lang="en-US" dirty="0"/>
              <a:t>month to complete were worth $5 and increased based on monthly time. The team</a:t>
            </a:r>
          </a:p>
          <a:p>
            <a:r>
              <a:rPr lang="en-US" dirty="0"/>
              <a:t>was then given a budget of roughly $150, which usually resulted in only the most</a:t>
            </a:r>
          </a:p>
          <a:p>
            <a:r>
              <a:rPr lang="en-US" dirty="0"/>
              <a:t>crucial 20 features being built every 90 days.</a:t>
            </a:r>
          </a:p>
          <a:p>
            <a:r>
              <a:rPr lang="en-US" dirty="0"/>
              <a:t>Once you’ve prioritized your iterations, you can track them with a cumulative flow</a:t>
            </a:r>
          </a:p>
          <a:p>
            <a:r>
              <a:rPr lang="en-US" dirty="0"/>
              <a:t>diagram. By using a cumulative flow spreadsheet to track features that were being</a:t>
            </a:r>
          </a:p>
          <a:p>
            <a:r>
              <a:rPr lang="en-US" dirty="0"/>
              <a:t>developed, tested, and released, Siemens Health Services actually reduced their</a:t>
            </a:r>
          </a:p>
          <a:p>
            <a:r>
              <a:rPr lang="en-US" dirty="0"/>
              <a:t>median iteration cycle by 21</a:t>
            </a:r>
            <a:r>
              <a:rPr lang="en-US" dirty="0" smtClean="0"/>
              <a:t>%.</a:t>
            </a:r>
          </a:p>
          <a:p>
            <a:r>
              <a:rPr lang="en-US" b="1" dirty="0"/>
              <a:t>3. GET TO THE LOCAL MAXIMUM BUT KEEP A HIGHER PEAK IN SIGHT</a:t>
            </a:r>
          </a:p>
          <a:p>
            <a:r>
              <a:rPr lang="en-US" dirty="0"/>
              <a:t>The end goal of data-driven iteration is to get your product to a state of diminishing</a:t>
            </a:r>
          </a:p>
          <a:p>
            <a:r>
              <a:rPr lang="en-US" dirty="0"/>
              <a:t>returns. At this point, the product is already great and the cost versus benefits of</a:t>
            </a:r>
          </a:p>
          <a:p>
            <a:r>
              <a:rPr lang="en-US" dirty="0"/>
              <a:t>new features becomes less and less attractive.</a:t>
            </a:r>
            <a:endParaRPr lang="en-US" dirty="0" smtClean="0"/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23783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Focus on the right metrics for the </a:t>
            </a:r>
            <a:r>
              <a:rPr lang="en-US" dirty="0" smtClean="0"/>
              <a:t>right insights</a:t>
            </a: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6996" y="1752599"/>
            <a:ext cx="5252003" cy="271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67974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Focus on the right metrics for the </a:t>
            </a:r>
            <a:r>
              <a:rPr lang="en-US" dirty="0" smtClean="0"/>
              <a:t>right insights</a:t>
            </a:r>
          </a:p>
          <a:p>
            <a:r>
              <a:rPr lang="en-US" dirty="0"/>
              <a:t>According to Henrik </a:t>
            </a:r>
            <a:r>
              <a:rPr lang="en-US" dirty="0" err="1"/>
              <a:t>Kniberg</a:t>
            </a:r>
            <a:r>
              <a:rPr lang="en-US" dirty="0"/>
              <a:t>, Agile coach at Spotify, this is the point at which</a:t>
            </a:r>
          </a:p>
          <a:p>
            <a:r>
              <a:rPr lang="en-US" dirty="0"/>
              <a:t>the product team will need to determine if they’re satisfied or if a higher peak of</a:t>
            </a:r>
          </a:p>
          <a:p>
            <a:r>
              <a:rPr lang="en-US" dirty="0"/>
              <a:t>source: How Spotify Builds Product</a:t>
            </a:r>
          </a:p>
          <a:p>
            <a:r>
              <a:rPr lang="en-US" dirty="0"/>
              <a:t>124</a:t>
            </a:r>
          </a:p>
          <a:p>
            <a:r>
              <a:rPr lang="en-US" dirty="0"/>
              <a:t>quality is in sight. If the product prioritization matrix justifies going after a higher</a:t>
            </a:r>
          </a:p>
          <a:p>
            <a:r>
              <a:rPr lang="en-US" dirty="0"/>
              <a:t>peak, then the team returns to the Product Definition Stage. For example, Spotify’s</a:t>
            </a:r>
          </a:p>
          <a:p>
            <a:r>
              <a:rPr lang="en-US" dirty="0"/>
              <a:t>website was iterated for 4 years before returning to the Definition stage for a</a:t>
            </a:r>
          </a:p>
          <a:p>
            <a:r>
              <a:rPr lang="en-US" dirty="0"/>
              <a:t>complete revamping in summer of 2012. Afterwards, the website reflected the</a:t>
            </a:r>
          </a:p>
          <a:p>
            <a:r>
              <a:rPr lang="en-US" dirty="0"/>
              <a:t>Spotify vision in a dramatically more effective way.</a:t>
            </a:r>
            <a:endParaRPr lang="en-US" dirty="0" smtClean="0"/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69791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Focus on the right metrics for the </a:t>
            </a:r>
            <a:r>
              <a:rPr lang="en-US" dirty="0" smtClean="0"/>
              <a:t>right insights</a:t>
            </a:r>
          </a:p>
          <a:p>
            <a:r>
              <a:rPr lang="en-US" dirty="0"/>
              <a:t>Rian van der Merwe, former Senior Product Manager at eBay, explains the key</a:t>
            </a:r>
          </a:p>
          <a:p>
            <a:r>
              <a:rPr lang="en-US" dirty="0"/>
              <a:t>to getting to this higher peak is understanding the difference between variation and</a:t>
            </a:r>
          </a:p>
          <a:p>
            <a:r>
              <a:rPr lang="en-US" dirty="0"/>
              <a:t>iteration. When you can’t move any ideas forward, you’ve hit the local maximum</a:t>
            </a:r>
          </a:p>
          <a:p>
            <a:r>
              <a:rPr lang="en-US" dirty="0"/>
              <a:t>and it’s time to switch gears from iteration to variation. Go back to the drawing</a:t>
            </a:r>
          </a:p>
          <a:p>
            <a:r>
              <a:rPr lang="en-US" dirty="0"/>
              <a:t>board and consider all possible ideas again. If the local maximum is the best house</a:t>
            </a:r>
          </a:p>
          <a:p>
            <a:r>
              <a:rPr lang="en-US" dirty="0"/>
              <a:t>in the neighborhood, then the global maximum is the best neighborhood on the</a:t>
            </a:r>
          </a:p>
          <a:p>
            <a:r>
              <a:rPr lang="en-US" dirty="0"/>
              <a:t>planet.</a:t>
            </a:r>
            <a:endParaRPr lang="en-US" dirty="0" smtClean="0"/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4992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472-122B-4BD8-856E-FB674B8BAEC4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Focus on the right metrics for the </a:t>
            </a:r>
            <a:r>
              <a:rPr lang="en-US" dirty="0" smtClean="0"/>
              <a:t>right insights</a:t>
            </a:r>
          </a:p>
          <a:p>
            <a:r>
              <a:rPr lang="en-US" dirty="0"/>
              <a:t>As discussed in the Guide to Minimum Viable Products, metrics and customer</a:t>
            </a:r>
          </a:p>
          <a:p>
            <a:r>
              <a:rPr lang="en-US" dirty="0"/>
              <a:t>feedback act as checks and balances for validating assumptions. The dynamic</a:t>
            </a:r>
          </a:p>
          <a:p>
            <a:r>
              <a:rPr lang="en-US" dirty="0"/>
              <a:t>between the two can be quite complex — while you don’t want to follow a linear</a:t>
            </a:r>
          </a:p>
          <a:p>
            <a:r>
              <a:rPr lang="en-US" dirty="0"/>
              <a:t>path of just fixing what’s broken and adding what customers request, you also don’t</a:t>
            </a:r>
          </a:p>
          <a:p>
            <a:r>
              <a:rPr lang="en-US" dirty="0"/>
              <a:t>want to miss out on ”earning without learning” by looking only at the bottom line.</a:t>
            </a:r>
          </a:p>
          <a:p>
            <a:r>
              <a:rPr lang="en-US" dirty="0"/>
              <a:t>It’s not always as simple as ”if I change feature X, then metric Y will improve”, so it’s</a:t>
            </a:r>
          </a:p>
          <a:p>
            <a:r>
              <a:rPr lang="en-US" dirty="0"/>
              <a:t>important to follow a process informed by data rather than obsessed with it.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9207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Focus on the right metrics for the </a:t>
            </a:r>
            <a:r>
              <a:rPr lang="en-US" dirty="0" smtClean="0"/>
              <a:t>right insights</a:t>
            </a:r>
          </a:p>
          <a:p>
            <a:r>
              <a:rPr lang="en-US" dirty="0"/>
              <a:t>Below, we’ll explain how setting and measuring your success metrics, prioritizing</a:t>
            </a:r>
          </a:p>
          <a:p>
            <a:r>
              <a:rPr lang="en-US" dirty="0"/>
              <a:t>iterations based on ROI, and striving for your local product maximum can all help</a:t>
            </a:r>
          </a:p>
          <a:p>
            <a:r>
              <a:rPr lang="en-US" dirty="0"/>
              <a:t>prevent you from wasting time and money on the wrong </a:t>
            </a:r>
            <a:r>
              <a:rPr lang="en-US" dirty="0" err="1" smtClean="0"/>
              <a:t>twea</a:t>
            </a:r>
            <a:endParaRPr lang="en-US" dirty="0" smtClean="0"/>
          </a:p>
          <a:p>
            <a:r>
              <a:rPr lang="en-US" b="1" dirty="0"/>
              <a:t>1. DETERMINE YOUR CUSTOMER AND BUSINESS SUCCESS METRICS</a:t>
            </a:r>
          </a:p>
          <a:p>
            <a:r>
              <a:rPr lang="en-US" dirty="0"/>
              <a:t>When thinking about product metrics, it can be tempting to turn to numbers</a:t>
            </a:r>
          </a:p>
          <a:p>
            <a:r>
              <a:rPr lang="en-US" dirty="0"/>
              <a:t>related to bugs resolved, total site visits, or uptick in brand mentions following</a:t>
            </a:r>
          </a:p>
          <a:p>
            <a:r>
              <a:rPr lang="en-US" dirty="0"/>
              <a:t>launch. These are, after all, easily measured and useful to a certain extent. But they</a:t>
            </a:r>
          </a:p>
          <a:p>
            <a:r>
              <a:rPr lang="en-US" dirty="0"/>
              <a:t>shouldn’t be the main measure of success — success needs to be viewed from a</a:t>
            </a:r>
          </a:p>
          <a:p>
            <a:r>
              <a:rPr lang="en-US" dirty="0"/>
              <a:t>much more actionable perspective.</a:t>
            </a:r>
          </a:p>
          <a:p>
            <a:r>
              <a:rPr lang="en-US" dirty="0"/>
              <a:t>Aaron Severs, former Senior Product Manager at Constant Contact, believes</a:t>
            </a:r>
          </a:p>
          <a:p>
            <a:r>
              <a:rPr lang="en-US" dirty="0"/>
              <a:t>that all companies, regardless of industry, need to focus on success metrics</a:t>
            </a:r>
          </a:p>
          <a:p>
            <a:r>
              <a:rPr lang="en-US" dirty="0"/>
              <a:t>comprised of customer satisfaction and business sustainability. As you’ll see</a:t>
            </a:r>
          </a:p>
          <a:p>
            <a:r>
              <a:rPr lang="en-US" dirty="0"/>
              <a:t>source: You’re Going to Be Brilliant</a:t>
            </a:r>
          </a:p>
          <a:p>
            <a:r>
              <a:rPr lang="en-US" dirty="0"/>
              <a:t>120</a:t>
            </a:r>
          </a:p>
          <a:p>
            <a:r>
              <a:rPr lang="en-US" dirty="0"/>
              <a:t>summarized below, customer success metrics tell you if users get value out of your</a:t>
            </a:r>
          </a:p>
          <a:p>
            <a:r>
              <a:rPr lang="en-US" dirty="0"/>
              <a:t>product while business success metrics look at your own business </a:t>
            </a:r>
            <a:r>
              <a:rPr lang="en-US" dirty="0" err="1"/>
              <a:t>outcomes.</a:t>
            </a:r>
            <a:r>
              <a:rPr lang="en-US" dirty="0" err="1" smtClean="0"/>
              <a:t>ks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4752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Focus on the right metrics for the </a:t>
            </a:r>
            <a:r>
              <a:rPr lang="en-US" dirty="0" smtClean="0"/>
              <a:t>right insights</a:t>
            </a:r>
          </a:p>
          <a:p>
            <a:r>
              <a:rPr lang="en-US" dirty="0"/>
              <a:t>• Activation percentage — How many customers completed a key action during</a:t>
            </a:r>
          </a:p>
          <a:p>
            <a:r>
              <a:rPr lang="en-US" dirty="0"/>
              <a:t>the conversion process? This would include account, email, and blog signups.</a:t>
            </a:r>
          </a:p>
          <a:p>
            <a:r>
              <a:rPr lang="en-US" dirty="0"/>
              <a:t>• Retention percentage — Are enough customers coming back to get value</a:t>
            </a:r>
          </a:p>
          <a:p>
            <a:r>
              <a:rPr lang="en-US" dirty="0"/>
              <a:t>from your product? This is based on your assumption of how often a satisfied</a:t>
            </a:r>
          </a:p>
          <a:p>
            <a:r>
              <a:rPr lang="en-US" dirty="0"/>
              <a:t>customer uses your product.</a:t>
            </a:r>
          </a:p>
          <a:p>
            <a:r>
              <a:rPr lang="en-US" dirty="0"/>
              <a:t>• Net promoter score — Tying back to customer feedback, the NPS is a</a:t>
            </a:r>
          </a:p>
          <a:p>
            <a:r>
              <a:rPr lang="en-US" dirty="0"/>
              <a:t>universal method of quantifying customer satisfaction. A score of at least 50 is</a:t>
            </a:r>
          </a:p>
          <a:p>
            <a:r>
              <a:rPr lang="en-US" dirty="0"/>
              <a:t>a good sign of delighting early adopters.</a:t>
            </a:r>
          </a:p>
          <a:p>
            <a:r>
              <a:rPr lang="en-US" dirty="0"/>
              <a:t>Some business success metrics include:</a:t>
            </a:r>
          </a:p>
          <a:p>
            <a:r>
              <a:rPr lang="en-US" dirty="0"/>
              <a:t>• Customer Acquisition Cost — What does it cost to secure a paying customer?</a:t>
            </a:r>
          </a:p>
          <a:p>
            <a:r>
              <a:rPr lang="en-US" dirty="0"/>
              <a:t>• % Conversion to Paying Customers — Is your current price enticing</a:t>
            </a:r>
          </a:p>
          <a:p>
            <a:r>
              <a:rPr lang="en-US" dirty="0"/>
              <a:t>customers?</a:t>
            </a:r>
          </a:p>
          <a:p>
            <a:r>
              <a:rPr lang="en-US" dirty="0"/>
              <a:t>• Lifetime Value — How much will a customer pay over time?</a:t>
            </a:r>
          </a:p>
          <a:p>
            <a:r>
              <a:rPr lang="en-US" dirty="0"/>
              <a:t>Ryan Hoover, Founder of Product Hunt, describes that his success metrics</a:t>
            </a:r>
          </a:p>
          <a:p>
            <a:r>
              <a:rPr lang="en-US" dirty="0"/>
              <a:t>shortlist consists of revenue, retention, engagement, </a:t>
            </a:r>
            <a:r>
              <a:rPr lang="en-US" dirty="0" err="1"/>
              <a:t>virality</a:t>
            </a:r>
            <a:r>
              <a:rPr lang="en-US" dirty="0"/>
              <a:t>, and operating</a:t>
            </a:r>
          </a:p>
          <a:p>
            <a:r>
              <a:rPr lang="en-US" dirty="0"/>
              <a:t>efficiency. Revenue is measured by lifetime value. Retention is calculated by</a:t>
            </a:r>
          </a:p>
          <a:p>
            <a:r>
              <a:rPr lang="en-US" dirty="0"/>
              <a:t>dividing monthly active users by daily active users. Engagement equates to actions</a:t>
            </a:r>
          </a:p>
          <a:p>
            <a:r>
              <a:rPr lang="en-US" dirty="0"/>
              <a:t>divided by </a:t>
            </a:r>
            <a:r>
              <a:rPr lang="en-US" dirty="0" err="1"/>
              <a:t>pageviews</a:t>
            </a:r>
            <a:r>
              <a:rPr lang="en-US" dirty="0"/>
              <a:t> while </a:t>
            </a:r>
            <a:r>
              <a:rPr lang="en-US" dirty="0" err="1"/>
              <a:t>virality</a:t>
            </a:r>
            <a:r>
              <a:rPr lang="en-US" dirty="0"/>
              <a:t> equals the K-factor. Finally, he also verifies</a:t>
            </a:r>
          </a:p>
          <a:p>
            <a:r>
              <a:rPr lang="en-US" dirty="0"/>
              <a:t>product quality by measuring operational efficiency (support emails per week).</a:t>
            </a:r>
            <a:endParaRPr lang="en-US" dirty="0" smtClean="0"/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09057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Focus on the right metrics for the </a:t>
            </a:r>
            <a:r>
              <a:rPr lang="en-US" dirty="0" smtClean="0"/>
              <a:t>right insights</a:t>
            </a: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0" y="1634521"/>
            <a:ext cx="2868432" cy="22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17369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Focus on the right metrics for the </a:t>
            </a:r>
            <a:r>
              <a:rPr lang="en-US" dirty="0" smtClean="0"/>
              <a:t>right insights</a:t>
            </a:r>
          </a:p>
          <a:p>
            <a:r>
              <a:rPr lang="en-US" dirty="0"/>
              <a:t>• Customer and business success metrics are especially relevant to the highly</a:t>
            </a:r>
          </a:p>
          <a:p>
            <a:r>
              <a:rPr lang="en-US" dirty="0"/>
              <a:t>saturated mobile app market. According to Mashable, there is no one-size-fits-all</a:t>
            </a:r>
          </a:p>
          <a:p>
            <a:r>
              <a:rPr lang="en-US" dirty="0"/>
              <a:t>perfect KPI but there are a set of metrics to paint the picture of reality. In addition</a:t>
            </a:r>
          </a:p>
          <a:p>
            <a:r>
              <a:rPr lang="en-US" dirty="0"/>
              <a:t>to the previously mentioned metrics, Mashable also lists measuring app launch and</a:t>
            </a:r>
          </a:p>
          <a:p>
            <a:r>
              <a:rPr lang="en-US" dirty="0"/>
              <a:t>load time as an indication of customer success since long load times lead to poor</a:t>
            </a:r>
          </a:p>
          <a:p>
            <a:r>
              <a:rPr lang="en-US" dirty="0"/>
              <a:t>retention. To quantitatively measure customer satisfaction, you could use in-app</a:t>
            </a:r>
          </a:p>
          <a:p>
            <a:r>
              <a:rPr lang="en-US" dirty="0"/>
              <a:t>messaging to push surveys that gauge feedback on a scale of 1 to 10. Then, you can</a:t>
            </a:r>
          </a:p>
          <a:p>
            <a:r>
              <a:rPr lang="en-US" dirty="0"/>
              <a:t>aggregate the data to calculate the NPS.</a:t>
            </a:r>
          </a:p>
          <a:p>
            <a:r>
              <a:rPr lang="en-US" dirty="0"/>
              <a:t>Regardless of your business, the goal is to build a dashboard that reflects both</a:t>
            </a:r>
          </a:p>
          <a:p>
            <a:r>
              <a:rPr lang="en-US" dirty="0"/>
              <a:t>customer and business success metrics. For example, this comprehensive KPI</a:t>
            </a:r>
          </a:p>
          <a:p>
            <a:r>
              <a:rPr lang="en-US" dirty="0"/>
              <a:t>spreadsheet for SaaS companies looks at everything from activation percentage to</a:t>
            </a:r>
          </a:p>
          <a:p>
            <a:r>
              <a:rPr lang="en-US" dirty="0"/>
              <a:t>lifetime value. Once you have the right metrics, you can start iterating intelligently.</a:t>
            </a:r>
            <a:endParaRPr lang="en-US" dirty="0" smtClean="0"/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28453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Focus on the right metrics for the </a:t>
            </a:r>
            <a:r>
              <a:rPr lang="en-US" dirty="0" smtClean="0"/>
              <a:t>right insights</a:t>
            </a:r>
          </a:p>
          <a:p>
            <a:r>
              <a:rPr lang="en-US" dirty="0"/>
              <a:t>• </a:t>
            </a:r>
            <a:r>
              <a:rPr lang="en-US" b="1" dirty="0"/>
              <a:t>2. PRIORITIZE ITERATIONS BASED ON ROI</a:t>
            </a:r>
          </a:p>
          <a:p>
            <a:r>
              <a:rPr lang="en-US" dirty="0"/>
              <a:t>With a dashboard in place, you can start testing the business effects of your</a:t>
            </a:r>
          </a:p>
          <a:p>
            <a:r>
              <a:rPr lang="en-US" dirty="0"/>
              <a:t>iterations. For example, you may have added a social login button to your app based</a:t>
            </a:r>
          </a:p>
          <a:p>
            <a:r>
              <a:rPr lang="en-US" dirty="0"/>
              <a:t>on customer feedback requesting better accessibility. After a few weeks, however,</a:t>
            </a:r>
          </a:p>
          <a:p>
            <a:r>
              <a:rPr lang="en-US" dirty="0"/>
              <a:t>you see no improvement in time spent in the app or user retention — a </a:t>
            </a:r>
            <a:r>
              <a:rPr lang="en-US" dirty="0" smtClean="0"/>
              <a:t>signal </a:t>
            </a:r>
            <a:r>
              <a:rPr lang="en-US" dirty="0"/>
              <a:t>that perhaps it’s a more complex problem requiring more than just one iteration.</a:t>
            </a:r>
          </a:p>
          <a:p>
            <a:r>
              <a:rPr lang="en-US" dirty="0"/>
              <a:t>Therefore, the beauty of setting and tracking metrics is to better validate your</a:t>
            </a:r>
          </a:p>
          <a:p>
            <a:r>
              <a:rPr lang="en-US" dirty="0"/>
              <a:t>reaction to customer feedback.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82316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Focus on the right metrics for the </a:t>
            </a:r>
            <a:r>
              <a:rPr lang="en-US" dirty="0" smtClean="0"/>
              <a:t>right insights</a:t>
            </a:r>
          </a:p>
          <a:p>
            <a:endParaRPr lang="en-US" dirty="0" smtClean="0"/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9727" y="2057400"/>
            <a:ext cx="4775896" cy="37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32062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Focus on the right metrics for the </a:t>
            </a:r>
            <a:r>
              <a:rPr lang="en-US" dirty="0" smtClean="0"/>
              <a:t>right insights</a:t>
            </a:r>
          </a:p>
          <a:p>
            <a:r>
              <a:rPr lang="en-US" dirty="0"/>
              <a:t>But just racking up a product ”To-Do” list, isn’t enough. According to Dan Olsen,</a:t>
            </a:r>
          </a:p>
          <a:p>
            <a:r>
              <a:rPr lang="en-US" dirty="0"/>
              <a:t>former Group Product Manager at Intuit, you need to prioritize your iterations</a:t>
            </a:r>
          </a:p>
          <a:p>
            <a:r>
              <a:rPr lang="en-US" dirty="0"/>
              <a:t>based on metrics you want to drive versus required resources. Decide what features</a:t>
            </a:r>
          </a:p>
          <a:p>
            <a:r>
              <a:rPr lang="en-US" dirty="0"/>
              <a:t>to change by weighing out current user satisfaction, required resources, and the</a:t>
            </a:r>
          </a:p>
          <a:p>
            <a:r>
              <a:rPr lang="en-US" dirty="0"/>
              <a:t>potential benefits. Then you can plot your features in a prioritization matrix below.</a:t>
            </a:r>
            <a:endParaRPr lang="en-US" dirty="0" smtClean="0"/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204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157</Words>
  <Application>Microsoft Office PowerPoint</Application>
  <PresentationFormat>On-screen Show (4:3)</PresentationFormat>
  <Paragraphs>146</Paragraphs>
  <Slides>14</Slides>
  <Notes>1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Algerian</vt:lpstr>
      <vt:lpstr>Arial</vt:lpstr>
      <vt:lpstr>Calibri</vt:lpstr>
      <vt:lpstr>Office Theme</vt:lpstr>
      <vt:lpstr>DR SNSRCAS, CBE Human Centered Design Thinking Fundamentals 21PCA204 I MCA  ODD SEM UNIT V Focus on the right metrics for the right insights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DELL 2021</cp:lastModifiedBy>
  <cp:revision>265</cp:revision>
  <dcterms:created xsi:type="dcterms:W3CDTF">2006-08-16T00:00:00Z</dcterms:created>
  <dcterms:modified xsi:type="dcterms:W3CDTF">2023-11-26T09:50:51Z</dcterms:modified>
</cp:coreProperties>
</file>